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7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89" r:id="rId10"/>
    <p:sldId id="290" r:id="rId11"/>
    <p:sldId id="291" r:id="rId12"/>
    <p:sldId id="292" r:id="rId13"/>
    <p:sldId id="293" r:id="rId14"/>
    <p:sldId id="294" r:id="rId15"/>
    <p:sldId id="295" r:id="rId16"/>
  </p:sldIdLst>
  <p:sldSz cx="9144000" cy="5143500" type="screen16x9"/>
  <p:notesSz cx="6858000" cy="9144000"/>
  <p:embeddedFontLst>
    <p:embeddedFont>
      <p:font typeface="Tahoma" panose="020B0604030504040204" pitchFamily="34" charset="0"/>
      <p:regular r:id="rId18"/>
      <p:bold r:id="rId19"/>
    </p:embeddedFont>
    <p:embeddedFont>
      <p:font typeface="Montserrat" panose="020B0604020202020204" charset="0"/>
      <p:regular r:id="rId20"/>
      <p:bold r:id="rId21"/>
      <p:italic r:id="rId22"/>
      <p:boldItalic r:id="rId23"/>
    </p:embeddedFont>
    <p:embeddedFont>
      <p:font typeface="Montserrat ExtraBold" panose="020B0604020202020204" charset="0"/>
      <p:bold r:id="rId24"/>
      <p:boldItalic r:id="rId25"/>
    </p:embeddedFont>
    <p:embeddedFont>
      <p:font typeface="Montserrat ExtraLight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43D8491-1C02-4FC7-98E0-51788AB780D6}">
  <a:tblStyle styleId="{D43D8491-1C02-4FC7-98E0-51788AB780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0" autoAdjust="0"/>
    <p:restoredTop sz="94660"/>
  </p:normalViewPr>
  <p:slideViewPr>
    <p:cSldViewPr snapToGrid="0">
      <p:cViewPr varScale="1">
        <p:scale>
          <a:sx n="89" d="100"/>
          <a:sy n="89" d="100"/>
        </p:scale>
        <p:origin x="96" y="11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509507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98539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85736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68290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99496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9070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6623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3073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9014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32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8105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6550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7319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296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5616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713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RECURSIVIDAD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558775" y="2663964"/>
            <a:ext cx="402645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 smtClean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ESTRUCTURA DE DATOS 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94851"/>
            <a:ext cx="4289716" cy="891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Recursividad indirecta o mututa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s-ES" dirty="0" smtClean="0"/>
              <a:t>El </a:t>
            </a:r>
            <a:r>
              <a:rPr lang="es-ES" dirty="0"/>
              <a:t>subprograma llama a otro subprograma, y éste, en algún momento, llama nuevamente al primero</a:t>
            </a: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500" y="2634383"/>
            <a:ext cx="4230399" cy="205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985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94851"/>
            <a:ext cx="4289716" cy="891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Recursividad directa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847060" y="1544334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s-ES" dirty="0" smtClean="0"/>
              <a:t>El </a:t>
            </a:r>
            <a:r>
              <a:rPr lang="es-ES" dirty="0"/>
              <a:t>programa o subprograma se llama directamente a sí mismo</a:t>
            </a: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591" y="2516735"/>
            <a:ext cx="2559155" cy="226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26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94851"/>
            <a:ext cx="4289716" cy="891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i="1" dirty="0" smtClean="0"/>
              <a:t>Ejemplo</a:t>
            </a:r>
            <a:r>
              <a:rPr lang="es-ES" i="1" dirty="0"/>
              <a:t>:</a:t>
            </a:r>
            <a:r>
              <a:rPr lang="es-ES" dirty="0"/>
              <a:t>  factorial (recursivo)</a:t>
            </a:r>
            <a:endParaRPr dirty="0"/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Font typeface="Wingdings" panose="05000000000000000000" pitchFamily="2" charset="2"/>
              <a:buNone/>
            </a:pPr>
            <a:r>
              <a:rPr lang="en-GB" altLang="en-US" dirty="0" err="1">
                <a:solidFill>
                  <a:schemeClr val="bg1"/>
                </a:solidFill>
                <a:cs typeface="Tahoma" panose="020B0604030504040204" pitchFamily="34" charset="0"/>
              </a:rPr>
              <a:t>int</a:t>
            </a:r>
            <a:r>
              <a:rPr lang="en-GB" altLang="en-US" dirty="0">
                <a:solidFill>
                  <a:schemeClr val="bg1"/>
                </a:solidFill>
                <a:cs typeface="Tahoma" panose="020B0604030504040204" pitchFamily="34" charset="0"/>
              </a:rPr>
              <a:t> factorial (</a:t>
            </a:r>
            <a:r>
              <a:rPr lang="en-GB" altLang="en-US" dirty="0" err="1">
                <a:solidFill>
                  <a:schemeClr val="bg1"/>
                </a:solidFill>
                <a:cs typeface="Tahoma" panose="020B0604030504040204" pitchFamily="34" charset="0"/>
              </a:rPr>
              <a:t>int</a:t>
            </a:r>
            <a:r>
              <a:rPr lang="en-GB" altLang="en-US" dirty="0">
                <a:solidFill>
                  <a:schemeClr val="bg1"/>
                </a:solidFill>
                <a:cs typeface="Tahoma" panose="020B0604030504040204" pitchFamily="34" charset="0"/>
              </a:rPr>
              <a:t> n) </a:t>
            </a:r>
            <a:endParaRPr lang="es-ES_tradnl" altLang="en-US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s-ES_tradnl" altLang="en-US" u="sng" dirty="0">
                <a:solidFill>
                  <a:schemeClr val="bg1"/>
                </a:solidFill>
                <a:cs typeface="Tahoma" panose="020B0604030504040204" pitchFamily="34" charset="0"/>
              </a:rPr>
              <a:t>comienza</a:t>
            </a:r>
            <a:endParaRPr lang="es-ES_tradnl" altLang="en-US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s-ES_tradnl" altLang="en-US" dirty="0">
                <a:solidFill>
                  <a:schemeClr val="bg1"/>
                </a:solidFill>
                <a:cs typeface="Tahoma" panose="020B0604030504040204" pitchFamily="34" charset="0"/>
              </a:rPr>
              <a:t>	</a:t>
            </a:r>
            <a:r>
              <a:rPr lang="es-ES_tradnl" altLang="en-US" u="sng" dirty="0">
                <a:solidFill>
                  <a:schemeClr val="bg1"/>
                </a:solidFill>
                <a:cs typeface="Tahoma" panose="020B0604030504040204" pitchFamily="34" charset="0"/>
              </a:rPr>
              <a:t>si</a:t>
            </a:r>
            <a:r>
              <a:rPr lang="es-ES_tradnl" altLang="en-US" dirty="0">
                <a:solidFill>
                  <a:schemeClr val="bg1"/>
                </a:solidFill>
                <a:cs typeface="Tahoma" panose="020B0604030504040204" pitchFamily="34" charset="0"/>
              </a:rPr>
              <a:t> n = 0 </a:t>
            </a:r>
            <a:r>
              <a:rPr lang="es-ES_tradnl" altLang="en-US" u="sng" dirty="0">
                <a:solidFill>
                  <a:schemeClr val="bg1"/>
                </a:solidFill>
                <a:cs typeface="Tahoma" panose="020B0604030504040204" pitchFamily="34" charset="0"/>
              </a:rPr>
              <a:t>entonces</a:t>
            </a:r>
            <a:endParaRPr lang="es-ES_tradnl" altLang="en-US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s-ES_tradnl" altLang="en-US" dirty="0">
                <a:solidFill>
                  <a:schemeClr val="bg1"/>
                </a:solidFill>
                <a:cs typeface="Tahoma" panose="020B0604030504040204" pitchFamily="34" charset="0"/>
              </a:rPr>
              <a:t>		</a:t>
            </a:r>
            <a:r>
              <a:rPr lang="es-ES_tradnl" altLang="en-US" u="sng" dirty="0">
                <a:solidFill>
                  <a:schemeClr val="bg1"/>
                </a:solidFill>
                <a:cs typeface="Tahoma" panose="020B0604030504040204" pitchFamily="34" charset="0"/>
              </a:rPr>
              <a:t>regresa</a:t>
            </a:r>
            <a:r>
              <a:rPr lang="es-ES_tradnl" altLang="en-US" dirty="0">
                <a:solidFill>
                  <a:schemeClr val="bg1"/>
                </a:solidFill>
                <a:cs typeface="Tahoma" panose="020B0604030504040204" pitchFamily="34" charset="0"/>
              </a:rPr>
              <a:t> 1</a:t>
            </a:r>
            <a:endParaRPr lang="es-ES_tradnl" altLang="en-US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s-ES_tradnl" altLang="en-US" dirty="0">
                <a:solidFill>
                  <a:schemeClr val="bg1"/>
                </a:solidFill>
                <a:cs typeface="Tahoma" panose="020B0604030504040204" pitchFamily="34" charset="0"/>
              </a:rPr>
              <a:t>	</a:t>
            </a:r>
            <a:r>
              <a:rPr lang="es-ES_tradnl" altLang="en-US" u="sng" dirty="0">
                <a:solidFill>
                  <a:schemeClr val="bg1"/>
                </a:solidFill>
                <a:cs typeface="Tahoma" panose="020B0604030504040204" pitchFamily="34" charset="0"/>
              </a:rPr>
              <a:t>otro</a:t>
            </a:r>
            <a:endParaRPr lang="es-ES_tradnl" altLang="en-US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s-ES_tradnl" altLang="en-US" dirty="0">
                <a:solidFill>
                  <a:schemeClr val="bg1"/>
                </a:solidFill>
                <a:cs typeface="Tahoma" panose="020B0604030504040204" pitchFamily="34" charset="0"/>
              </a:rPr>
              <a:t>		</a:t>
            </a:r>
            <a:r>
              <a:rPr lang="es-ES_tradnl" altLang="en-US" u="sng" dirty="0">
                <a:solidFill>
                  <a:schemeClr val="bg1"/>
                </a:solidFill>
                <a:cs typeface="Tahoma" panose="020B0604030504040204" pitchFamily="34" charset="0"/>
              </a:rPr>
              <a:t>regresa</a:t>
            </a:r>
            <a:r>
              <a:rPr lang="es-ES_tradnl" altLang="en-US" dirty="0">
                <a:solidFill>
                  <a:schemeClr val="bg1"/>
                </a:solidFill>
                <a:cs typeface="Tahoma" panose="020B0604030504040204" pitchFamily="34" charset="0"/>
              </a:rPr>
              <a:t> factorial (n-1)*n</a:t>
            </a:r>
            <a:endParaRPr lang="es-ES_tradnl" altLang="en-US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s-ES_tradnl" altLang="en-US" u="sng" dirty="0">
                <a:solidFill>
                  <a:schemeClr val="bg1"/>
                </a:solidFill>
                <a:cs typeface="Tahoma" panose="020B0604030504040204" pitchFamily="34" charset="0"/>
              </a:rPr>
              <a:t>termina</a:t>
            </a:r>
            <a:endParaRPr lang="es-ES_tradnl" altLang="en-US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64247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94851"/>
            <a:ext cx="4289716" cy="891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i="1" dirty="0" smtClean="0"/>
              <a:t>Ejemplo</a:t>
            </a:r>
            <a:endParaRPr dirty="0"/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463200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</a:pPr>
            <a:r>
              <a:rPr lang="es-MX" altLang="en-US" dirty="0"/>
              <a:t>A continuación se puede ver  la secuencia de factoriales.</a:t>
            </a:r>
          </a:p>
          <a:p>
            <a:pPr marL="0" lvl="0" indent="0">
              <a:lnSpc>
                <a:spcPct val="150000"/>
              </a:lnSpc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32" y="2191761"/>
            <a:ext cx="4619625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823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94851"/>
            <a:ext cx="4289716" cy="891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i="1" dirty="0" smtClean="0"/>
              <a:t>Solución</a:t>
            </a:r>
            <a:endParaRPr dirty="0"/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96260" y="128335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s-MX" altLang="en-US" dirty="0"/>
              <a:t>Aquí podemos ver la secuencia que toma el factorial</a:t>
            </a:r>
          </a:p>
          <a:p>
            <a:pPr marL="0" lvl="0" indent="0">
              <a:lnSpc>
                <a:spcPct val="150000"/>
              </a:lnSpc>
              <a:buNone/>
            </a:pPr>
            <a:endParaRPr lang="es-EC" dirty="0" smtClean="0"/>
          </a:p>
          <a:p>
            <a:pPr marL="0" lvl="0" indent="0">
              <a:lnSpc>
                <a:spcPct val="150000"/>
              </a:lnSpc>
              <a:buNone/>
            </a:pPr>
            <a:endParaRPr lang="es-EC" dirty="0"/>
          </a:p>
          <a:p>
            <a:pPr marL="0" lvl="0" indent="0">
              <a:lnSpc>
                <a:spcPct val="150000"/>
              </a:lnSpc>
              <a:buNone/>
            </a:pPr>
            <a:endParaRPr lang="es-EC" dirty="0" smtClean="0"/>
          </a:p>
          <a:p>
            <a:pPr marL="0" lvl="0" indent="0">
              <a:lnSpc>
                <a:spcPct val="150000"/>
              </a:lnSpc>
              <a:buNone/>
            </a:pPr>
            <a:endParaRPr lang="es-EC" dirty="0"/>
          </a:p>
          <a:p>
            <a:pPr marL="0" lvl="0" indent="0">
              <a:lnSpc>
                <a:spcPct val="150000"/>
              </a:lnSpc>
              <a:buNone/>
            </a:pPr>
            <a:endParaRPr lang="es-EC" dirty="0" smtClean="0"/>
          </a:p>
          <a:p>
            <a:pPr marL="0" lvl="0" indent="0">
              <a:lnSpc>
                <a:spcPct val="150000"/>
              </a:lnSpc>
              <a:buNone/>
            </a:pPr>
            <a:endParaRPr lang="es-EC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s-ES_tradnl" altLang="en-US" dirty="0">
                <a:cs typeface="Tahoma" panose="020B0604030504040204" pitchFamily="34" charset="0"/>
              </a:rPr>
              <a:t>Un razonamiento recursivo tiene dos partes: la base y la regla recursiva de construcción. La base no es recursiva y es el punto tanto de partida como de terminación de la definición.</a:t>
            </a:r>
            <a:endParaRPr lang="en-US" altLang="en-US" sz="1600" dirty="0"/>
          </a:p>
          <a:p>
            <a:pPr marL="0" lvl="0" indent="0">
              <a:lnSpc>
                <a:spcPct val="150000"/>
              </a:lnSpc>
              <a:buNone/>
            </a:pPr>
            <a:endParaRPr lang="es-EC" dirty="0"/>
          </a:p>
          <a:p>
            <a:pPr marL="0" lvl="0" indent="0">
              <a:lnSpc>
                <a:spcPct val="150000"/>
              </a:lnSpc>
              <a:buNone/>
            </a:pPr>
            <a:endParaRPr lang="es-EC" dirty="0" smtClean="0"/>
          </a:p>
          <a:p>
            <a:pPr marL="0" lvl="0" indent="0">
              <a:lnSpc>
                <a:spcPct val="150000"/>
              </a:lnSpc>
              <a:buNone/>
            </a:pPr>
            <a:endParaRPr lang="es-EC" dirty="0"/>
          </a:p>
          <a:p>
            <a:pPr marL="0" lvl="0" indent="0">
              <a:lnSpc>
                <a:spcPct val="150000"/>
              </a:lnSpc>
              <a:buNone/>
            </a:pPr>
            <a:endParaRPr lang="es-EC" dirty="0" smtClean="0"/>
          </a:p>
          <a:p>
            <a:pPr marL="0" lvl="0" indent="0">
              <a:lnSpc>
                <a:spcPct val="150000"/>
              </a:lnSpc>
              <a:buNone/>
            </a:pPr>
            <a:endParaRPr lang="es-EC" dirty="0"/>
          </a:p>
          <a:p>
            <a:pPr marL="0" lvl="0" indent="0">
              <a:lnSpc>
                <a:spcPct val="150000"/>
              </a:lnSpc>
              <a:buNone/>
            </a:pPr>
            <a:endParaRPr lang="es-EC" dirty="0" smtClean="0"/>
          </a:p>
          <a:p>
            <a:pPr marL="0" lvl="0" indent="0">
              <a:lnSpc>
                <a:spcPct val="150000"/>
              </a:lnSpc>
              <a:buNone/>
            </a:pPr>
            <a:endParaRPr lang="es-EC" dirty="0"/>
          </a:p>
          <a:p>
            <a:pPr marL="0" lvl="0" indent="0">
              <a:lnSpc>
                <a:spcPct val="150000"/>
              </a:lnSpc>
              <a:buNone/>
            </a:pPr>
            <a:endParaRPr lang="es-EC" dirty="0" smtClean="0"/>
          </a:p>
          <a:p>
            <a:pPr marL="0" lvl="0" indent="0">
              <a:lnSpc>
                <a:spcPct val="150000"/>
              </a:lnSpc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60" y="1791970"/>
            <a:ext cx="4648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632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94851"/>
            <a:ext cx="4289716" cy="891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MX" dirty="0">
                <a:solidFill>
                  <a:schemeClr val="tx2"/>
                </a:solidFill>
              </a:rPr>
              <a:t>Solución Recursiva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463200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90000"/>
              </a:lnSpc>
              <a:buNone/>
              <a:defRPr/>
            </a:pPr>
            <a:r>
              <a:rPr lang="es-MX" dirty="0"/>
              <a:t>Dado un entero no negativo x, regresar el factorial de x </a:t>
            </a:r>
            <a:r>
              <a:rPr lang="es-MX" dirty="0" err="1"/>
              <a:t>fact</a:t>
            </a:r>
            <a:r>
              <a:rPr lang="es-MX" dirty="0"/>
              <a:t>: </a:t>
            </a:r>
          </a:p>
          <a:p>
            <a:pPr>
              <a:lnSpc>
                <a:spcPct val="90000"/>
              </a:lnSpc>
              <a:buNone/>
              <a:defRPr/>
            </a:pPr>
            <a:r>
              <a:rPr lang="es-MX" dirty="0"/>
              <a:t>Entrada n entero no negativo,</a:t>
            </a:r>
          </a:p>
          <a:p>
            <a:pPr>
              <a:lnSpc>
                <a:spcPct val="90000"/>
              </a:lnSpc>
              <a:buNone/>
              <a:defRPr/>
            </a:pPr>
            <a:r>
              <a:rPr lang="es-MX" dirty="0" err="1"/>
              <a:t>Salida:entero</a:t>
            </a:r>
            <a:r>
              <a:rPr lang="es-MX" dirty="0" smtClean="0"/>
              <a:t>.</a:t>
            </a:r>
          </a:p>
          <a:p>
            <a:pPr>
              <a:lnSpc>
                <a:spcPct val="90000"/>
              </a:lnSpc>
              <a:buNone/>
              <a:defRPr/>
            </a:pPr>
            <a:endParaRPr lang="es-MX" dirty="0"/>
          </a:p>
          <a:p>
            <a:pPr>
              <a:lnSpc>
                <a:spcPct val="90000"/>
              </a:lnSpc>
              <a:buNone/>
              <a:defRPr/>
            </a:pPr>
            <a:endParaRPr lang="es-MX" dirty="0" smtClean="0"/>
          </a:p>
          <a:p>
            <a:pPr>
              <a:lnSpc>
                <a:spcPct val="90000"/>
              </a:lnSpc>
              <a:buNone/>
              <a:defRPr/>
            </a:pPr>
            <a:endParaRPr lang="es-MX" dirty="0"/>
          </a:p>
          <a:p>
            <a:pPr>
              <a:lnSpc>
                <a:spcPct val="90000"/>
              </a:lnSpc>
              <a:buNone/>
              <a:defRPr/>
            </a:pPr>
            <a:r>
              <a:rPr lang="es-MX" dirty="0">
                <a:solidFill>
                  <a:srgbClr val="FF0066"/>
                </a:solidFill>
              </a:rPr>
              <a:t> </a:t>
            </a:r>
            <a:r>
              <a:rPr lang="es-MX" dirty="0" err="1">
                <a:solidFill>
                  <a:srgbClr val="FF0066"/>
                </a:solidFill>
              </a:rPr>
              <a:t>int</a:t>
            </a:r>
            <a:r>
              <a:rPr lang="es-MX" dirty="0">
                <a:solidFill>
                  <a:srgbClr val="FF0066"/>
                </a:solidFill>
              </a:rPr>
              <a:t> </a:t>
            </a:r>
            <a:r>
              <a:rPr lang="es-MX" dirty="0" err="1">
                <a:solidFill>
                  <a:srgbClr val="FF0066"/>
                </a:solidFill>
              </a:rPr>
              <a:t>fact</a:t>
            </a:r>
            <a:r>
              <a:rPr lang="es-MX" dirty="0">
                <a:solidFill>
                  <a:srgbClr val="FF0066"/>
                </a:solidFill>
              </a:rPr>
              <a:t> (</a:t>
            </a:r>
            <a:r>
              <a:rPr lang="es-MX" dirty="0" err="1">
                <a:solidFill>
                  <a:srgbClr val="FF0066"/>
                </a:solidFill>
              </a:rPr>
              <a:t>int</a:t>
            </a:r>
            <a:r>
              <a:rPr lang="es-MX" dirty="0">
                <a:solidFill>
                  <a:srgbClr val="FF0066"/>
                </a:solidFill>
              </a:rPr>
              <a:t> n)</a:t>
            </a:r>
          </a:p>
          <a:p>
            <a:pPr>
              <a:lnSpc>
                <a:spcPct val="90000"/>
              </a:lnSpc>
              <a:buNone/>
              <a:defRPr/>
            </a:pPr>
            <a:r>
              <a:rPr lang="es-MX" dirty="0">
                <a:solidFill>
                  <a:srgbClr val="0000FF"/>
                </a:solidFill>
              </a:rPr>
              <a:t>{</a:t>
            </a:r>
          </a:p>
          <a:p>
            <a:pPr>
              <a:lnSpc>
                <a:spcPct val="90000"/>
              </a:lnSpc>
              <a:buNone/>
              <a:defRPr/>
            </a:pPr>
            <a:r>
              <a:rPr lang="es-MX" dirty="0"/>
              <a:t>	</a:t>
            </a:r>
            <a:r>
              <a:rPr lang="es-MX" dirty="0" err="1">
                <a:solidFill>
                  <a:schemeClr val="tx2"/>
                </a:solidFill>
              </a:rPr>
              <a:t>if</a:t>
            </a:r>
            <a:r>
              <a:rPr lang="es-MX" dirty="0">
                <a:solidFill>
                  <a:schemeClr val="tx2"/>
                </a:solidFill>
              </a:rPr>
              <a:t> (n == 0)</a:t>
            </a:r>
          </a:p>
          <a:p>
            <a:pPr>
              <a:lnSpc>
                <a:spcPct val="90000"/>
              </a:lnSpc>
              <a:buNone/>
              <a:defRPr/>
            </a:pPr>
            <a:r>
              <a:rPr lang="es-MX" dirty="0">
                <a:solidFill>
                  <a:schemeClr val="tx2"/>
                </a:solidFill>
              </a:rPr>
              <a:t>	  </a:t>
            </a:r>
            <a:r>
              <a:rPr lang="es-MX" dirty="0" err="1">
                <a:solidFill>
                  <a:schemeClr val="tx2"/>
                </a:solidFill>
              </a:rPr>
              <a:t>return</a:t>
            </a:r>
            <a:r>
              <a:rPr lang="es-MX" dirty="0">
                <a:solidFill>
                  <a:schemeClr val="tx2"/>
                </a:solidFill>
              </a:rPr>
              <a:t> 1;</a:t>
            </a:r>
          </a:p>
          <a:p>
            <a:pPr>
              <a:lnSpc>
                <a:spcPct val="90000"/>
              </a:lnSpc>
              <a:buNone/>
              <a:defRPr/>
            </a:pPr>
            <a:r>
              <a:rPr lang="es-MX" dirty="0">
                <a:solidFill>
                  <a:srgbClr val="009900"/>
                </a:solidFill>
              </a:rPr>
              <a:t>	</a:t>
            </a:r>
            <a:r>
              <a:rPr lang="es-MX" dirty="0" err="1">
                <a:solidFill>
                  <a:srgbClr val="009900"/>
                </a:solidFill>
              </a:rPr>
              <a:t>else</a:t>
            </a:r>
            <a:endParaRPr lang="es-MX" dirty="0">
              <a:solidFill>
                <a:srgbClr val="009900"/>
              </a:solidFill>
            </a:endParaRPr>
          </a:p>
          <a:p>
            <a:pPr>
              <a:lnSpc>
                <a:spcPct val="90000"/>
              </a:lnSpc>
              <a:buNone/>
              <a:defRPr/>
            </a:pPr>
            <a:r>
              <a:rPr lang="es-MX" dirty="0">
                <a:solidFill>
                  <a:srgbClr val="009900"/>
                </a:solidFill>
              </a:rPr>
              <a:t>	  </a:t>
            </a:r>
            <a:r>
              <a:rPr lang="es-MX" dirty="0" err="1">
                <a:solidFill>
                  <a:srgbClr val="009900"/>
                </a:solidFill>
              </a:rPr>
              <a:t>return</a:t>
            </a:r>
            <a:r>
              <a:rPr lang="es-MX" dirty="0">
                <a:solidFill>
                  <a:srgbClr val="009900"/>
                </a:solidFill>
              </a:rPr>
              <a:t>  </a:t>
            </a:r>
            <a:r>
              <a:rPr lang="es-MX" dirty="0" err="1">
                <a:solidFill>
                  <a:srgbClr val="009900"/>
                </a:solidFill>
              </a:rPr>
              <a:t>fact</a:t>
            </a:r>
            <a:r>
              <a:rPr lang="es-MX" dirty="0">
                <a:solidFill>
                  <a:srgbClr val="009900"/>
                </a:solidFill>
              </a:rPr>
              <a:t>(n – 1) * n ;</a:t>
            </a:r>
          </a:p>
          <a:p>
            <a:pPr>
              <a:lnSpc>
                <a:spcPct val="90000"/>
              </a:lnSpc>
              <a:buNone/>
              <a:defRPr/>
            </a:pPr>
            <a:r>
              <a:rPr lang="es-MX" dirty="0">
                <a:solidFill>
                  <a:srgbClr val="0000FF"/>
                </a:solidFill>
              </a:rPr>
              <a:t>}</a:t>
            </a:r>
            <a:endParaRPr lang="en-US" dirty="0">
              <a:solidFill>
                <a:srgbClr val="0000FF"/>
              </a:solidFill>
            </a:endParaRPr>
          </a:p>
          <a:p>
            <a:pPr>
              <a:lnSpc>
                <a:spcPct val="90000"/>
              </a:lnSpc>
              <a:buNone/>
              <a:defRPr/>
            </a:pPr>
            <a:endParaRPr lang="es-MX" dirty="0"/>
          </a:p>
          <a:p>
            <a:pPr marL="0" lvl="0" indent="0">
              <a:lnSpc>
                <a:spcPct val="150000"/>
              </a:lnSpc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522" y="2713990"/>
            <a:ext cx="2276475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048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CONCEPTO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MX" sz="1800" dirty="0" smtClean="0"/>
              <a:t>Se refiere a una implementación de estructuras de repetición (ciclos).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s-MX" sz="1800" dirty="0"/>
              <a:t>E</a:t>
            </a:r>
            <a:r>
              <a:rPr lang="es-MX" sz="1800" dirty="0" smtClean="0"/>
              <a:t>s </a:t>
            </a:r>
            <a:r>
              <a:rPr lang="es-MX" sz="1800" dirty="0"/>
              <a:t>la forma en la cual se especifica un proceso basado en su propia </a:t>
            </a:r>
            <a:r>
              <a:rPr lang="es-MX" sz="1800" dirty="0" smtClean="0"/>
              <a:t>definición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s-MX" sz="1800" dirty="0"/>
              <a:t>La recursividad es un concepto que se indica cuando un método se llama a si mismo.</a:t>
            </a:r>
            <a:endParaRPr lang="es-MX" sz="1800" dirty="0" smtClean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MX" b="0" dirty="0"/>
              <a:t>La recursividad consiste en </a:t>
            </a:r>
            <a:r>
              <a:rPr lang="es-MX" dirty="0"/>
              <a:t>funciones que se llaman a sí mismas</a:t>
            </a:r>
            <a:r>
              <a:rPr lang="es-MX" b="0" dirty="0"/>
              <a:t>, evitando el uso de bucles y otros iteradores.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2748158" y="518128"/>
            <a:ext cx="3280392" cy="11676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FUNCIÓN RECURSIVA </a:t>
            </a:r>
            <a:endParaRPr dirty="0"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5829950" y="1928564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CASO RECURSIVO</a:t>
            </a:r>
            <a:endParaRPr dirty="0"/>
          </a:p>
        </p:txBody>
      </p:sp>
      <p:sp>
        <p:nvSpPr>
          <p:cNvPr id="180" name="Google Shape;180;p40"/>
          <p:cNvSpPr txBox="1">
            <a:spLocks noGrp="1"/>
          </p:cNvSpPr>
          <p:nvPr>
            <p:ph type="subTitle" idx="1"/>
          </p:nvPr>
        </p:nvSpPr>
        <p:spPr>
          <a:xfrm>
            <a:off x="5829950" y="2719761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MX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solución que involucra volver a utilizar la función original</a:t>
            </a:r>
            <a:endParaRPr sz="1600"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247050" y="186852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CASO BASE</a:t>
            </a:r>
            <a:endParaRPr dirty="0"/>
          </a:p>
        </p:txBody>
      </p:sp>
      <p:sp>
        <p:nvSpPr>
          <p:cNvPr id="184" name="Google Shape;184;p40"/>
          <p:cNvSpPr txBox="1">
            <a:spLocks noGrp="1"/>
          </p:cNvSpPr>
          <p:nvPr>
            <p:ph type="subTitle" idx="5"/>
          </p:nvPr>
        </p:nvSpPr>
        <p:spPr>
          <a:xfrm>
            <a:off x="1048450" y="2814588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 smtClean="0"/>
              <a:t>Solución simple para un caso particular</a:t>
            </a:r>
            <a:endParaRPr sz="1600" dirty="0"/>
          </a:p>
        </p:txBody>
      </p:sp>
      <p:cxnSp>
        <p:nvCxnSpPr>
          <p:cNvPr id="187" name="Google Shape;187;p40"/>
          <p:cNvCxnSpPr/>
          <p:nvPr/>
        </p:nvCxnSpPr>
        <p:spPr>
          <a:xfrm>
            <a:off x="18833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437340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/>
          <p:nvPr/>
        </p:nvCxnSpPr>
        <p:spPr>
          <a:xfrm>
            <a:off x="68634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786692" y="627557"/>
            <a:ext cx="4532625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Función Recursiva: Pasos </a:t>
            </a:r>
            <a:endParaRPr sz="3200"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144050" y="1473799"/>
            <a:ext cx="3940200" cy="28507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>
              <a:buAutoNum type="arabicPeriod"/>
            </a:pPr>
            <a:r>
              <a:rPr lang="es-MX" sz="1600" dirty="0" smtClean="0"/>
              <a:t>El </a:t>
            </a:r>
            <a:r>
              <a:rPr lang="es-MX" sz="1600" dirty="0"/>
              <a:t>procedimiento se llama a sí mismo </a:t>
            </a:r>
            <a:endParaRPr lang="es-MX" sz="1600" dirty="0" smtClean="0"/>
          </a:p>
          <a:p>
            <a:pPr marL="342900" lvl="0" algn="l">
              <a:buAutoNum type="arabicPeriod"/>
            </a:pPr>
            <a:endParaRPr lang="es-MX" sz="1600" dirty="0" smtClean="0"/>
          </a:p>
          <a:p>
            <a:pPr marL="342900" lvl="0" algn="l">
              <a:buAutoNum type="arabicPeriod"/>
            </a:pPr>
            <a:r>
              <a:rPr lang="es-MX" sz="1600" dirty="0" smtClean="0"/>
              <a:t> </a:t>
            </a:r>
            <a:r>
              <a:rPr lang="es-MX" sz="1600" dirty="0"/>
              <a:t>El problema se resuelve, tratando el mismo problema pero de tamaño </a:t>
            </a:r>
            <a:r>
              <a:rPr lang="es-MX" sz="1600" dirty="0" smtClean="0"/>
              <a:t>menor</a:t>
            </a:r>
          </a:p>
          <a:p>
            <a:pPr marL="342900" lvl="0" algn="l">
              <a:buAutoNum type="arabicPeriod"/>
            </a:pPr>
            <a:endParaRPr lang="es-MX" sz="1600" dirty="0" smtClean="0"/>
          </a:p>
          <a:p>
            <a:pPr marL="342900" lvl="0" algn="l">
              <a:buAutoNum type="arabicPeriod"/>
            </a:pPr>
            <a:r>
              <a:rPr lang="es-MX" sz="1600" dirty="0" smtClean="0"/>
              <a:t> La </a:t>
            </a:r>
            <a:r>
              <a:rPr lang="es-MX" sz="1600" dirty="0"/>
              <a:t>manera en la cual el tamaño del problema disminuye asegura que el caso base eventualmente se alcanzará</a:t>
            </a:r>
            <a:endParaRPr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Ventajas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Aplicación de recursividad 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94851"/>
            <a:ext cx="4289716" cy="891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Ventajas de uso de recursividad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lnSpc>
                <a:spcPct val="150000"/>
              </a:lnSpc>
              <a:buFont typeface="+mj-lt"/>
              <a:buAutoNum type="alphaLcPeriod"/>
            </a:pPr>
            <a:r>
              <a:rPr lang="es-MX" dirty="0"/>
              <a:t>Son mas cercanos a la descripción matemática. </a:t>
            </a:r>
            <a:endParaRPr lang="es-MX" dirty="0" smtClean="0"/>
          </a:p>
          <a:p>
            <a:pPr marL="342900" lvl="0" indent="-342900">
              <a:lnSpc>
                <a:spcPct val="150000"/>
              </a:lnSpc>
              <a:buFont typeface="+mj-lt"/>
              <a:buAutoNum type="alphaLcPeriod"/>
            </a:pPr>
            <a:r>
              <a:rPr lang="es-MX" dirty="0" smtClean="0"/>
              <a:t>Generalmente </a:t>
            </a:r>
            <a:r>
              <a:rPr lang="es-MX" dirty="0"/>
              <a:t>mas fáciles de analizar </a:t>
            </a:r>
            <a:endParaRPr lang="es-MX" dirty="0" smtClean="0"/>
          </a:p>
          <a:p>
            <a:pPr marL="342900" lvl="0" indent="-342900">
              <a:lnSpc>
                <a:spcPct val="150000"/>
              </a:lnSpc>
              <a:buFont typeface="+mj-lt"/>
              <a:buAutoNum type="alphaLcPeriod"/>
            </a:pPr>
            <a:r>
              <a:rPr lang="es-MX" dirty="0" smtClean="0"/>
              <a:t>Se </a:t>
            </a:r>
            <a:r>
              <a:rPr lang="es-MX" dirty="0"/>
              <a:t>adaptan mejor a las estructuras de datos recursivas. </a:t>
            </a:r>
            <a:endParaRPr lang="es-MX" dirty="0" smtClean="0"/>
          </a:p>
          <a:p>
            <a:pPr marL="342900" lvl="0" indent="-342900">
              <a:lnSpc>
                <a:spcPct val="150000"/>
              </a:lnSpc>
              <a:buFont typeface="+mj-lt"/>
              <a:buAutoNum type="alphaLcPeriod"/>
            </a:pPr>
            <a:r>
              <a:rPr lang="es-MX" dirty="0" smtClean="0"/>
              <a:t> </a:t>
            </a:r>
            <a:r>
              <a:rPr lang="es-MX" dirty="0"/>
              <a:t>Los algoritmos recursivos ofrecen soluciones estructuradas, modulares y elegantemente simples.</a:t>
            </a: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¿Cuándo usar o no usar recursividad?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863050" y="1627273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Usar:</a:t>
            </a:r>
            <a:endParaRPr dirty="0"/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1026200" y="2620951"/>
            <a:ext cx="2390100" cy="19940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Wingdings" panose="05000000000000000000" pitchFamily="2" charset="2"/>
              <a:buChar char="§"/>
            </a:pPr>
            <a:r>
              <a:rPr lang="es-MX" dirty="0"/>
              <a:t>Para simplificar el código. </a:t>
            </a:r>
            <a:endParaRPr lang="es-MX" dirty="0" smtClean="0"/>
          </a:p>
          <a:p>
            <a:pPr marL="285750" lvl="0" indent="-285750" algn="l">
              <a:buFont typeface="Wingdings" panose="05000000000000000000" pitchFamily="2" charset="2"/>
              <a:buChar char="§"/>
            </a:pPr>
            <a:endParaRPr lang="es-MX" dirty="0" smtClean="0"/>
          </a:p>
          <a:p>
            <a:pPr marL="285750" lvl="0" indent="-285750" algn="l">
              <a:buFont typeface="Wingdings" panose="05000000000000000000" pitchFamily="2" charset="2"/>
              <a:buChar char="§"/>
            </a:pPr>
            <a:r>
              <a:rPr lang="es-MX" dirty="0" smtClean="0"/>
              <a:t>Cuando </a:t>
            </a:r>
            <a:r>
              <a:rPr lang="es-MX" dirty="0"/>
              <a:t>la estructura de datos es recursiva ejemplo : árboles.</a:t>
            </a:r>
            <a:endParaRPr dirty="0"/>
          </a:p>
        </p:txBody>
      </p:sp>
      <p:sp>
        <p:nvSpPr>
          <p:cNvPr id="225" name="Google Shape;225;p45"/>
          <p:cNvSpPr txBox="1">
            <a:spLocks noGrp="1"/>
          </p:cNvSpPr>
          <p:nvPr>
            <p:ph type="title" idx="2"/>
          </p:nvPr>
        </p:nvSpPr>
        <p:spPr>
          <a:xfrm>
            <a:off x="5203838" y="1654873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 usar:</a:t>
            </a:r>
            <a:endParaRPr dirty="0"/>
          </a:p>
        </p:txBody>
      </p: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4816562" y="2471721"/>
            <a:ext cx="3154853" cy="2143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Wingdings" panose="05000000000000000000" pitchFamily="2" charset="2"/>
              <a:buChar char="q"/>
            </a:pPr>
            <a:r>
              <a:rPr lang="es-MX" dirty="0"/>
              <a:t>Cuando los métodos usen arreglos largos. </a:t>
            </a:r>
            <a:endParaRPr lang="es-MX" dirty="0" smtClean="0"/>
          </a:p>
          <a:p>
            <a:pPr marL="285750" lvl="0" indent="-285750" algn="l">
              <a:buFont typeface="Wingdings" panose="05000000000000000000" pitchFamily="2" charset="2"/>
              <a:buChar char="q"/>
            </a:pPr>
            <a:endParaRPr lang="es-MX" dirty="0" smtClean="0"/>
          </a:p>
          <a:p>
            <a:pPr marL="285750" lvl="0" indent="-285750" algn="l">
              <a:buFont typeface="Wingdings" panose="05000000000000000000" pitchFamily="2" charset="2"/>
              <a:buChar char="q"/>
            </a:pPr>
            <a:r>
              <a:rPr lang="es-MX" dirty="0" smtClean="0"/>
              <a:t>• </a:t>
            </a:r>
            <a:r>
              <a:rPr lang="es-MX" dirty="0"/>
              <a:t>Cuando el método cambia de manera impredecible de campos</a:t>
            </a:r>
            <a:r>
              <a:rPr lang="es-MX" dirty="0" smtClean="0"/>
              <a:t>.</a:t>
            </a:r>
          </a:p>
          <a:p>
            <a:pPr marL="285750" lvl="0" indent="-285750" algn="l">
              <a:buFont typeface="Wingdings" panose="05000000000000000000" pitchFamily="2" charset="2"/>
              <a:buChar char="q"/>
            </a:pPr>
            <a:r>
              <a:rPr lang="es-MX" dirty="0" smtClean="0"/>
              <a:t> </a:t>
            </a:r>
            <a:r>
              <a:rPr lang="es-MX" dirty="0"/>
              <a:t>• Cuando las iteraciones sean la mejor opción.</a:t>
            </a:r>
            <a:endParaRPr dirty="0"/>
          </a:p>
        </p:txBody>
      </p:sp>
      <p:cxnSp>
        <p:nvCxnSpPr>
          <p:cNvPr id="227" name="Google Shape;227;p45"/>
          <p:cNvCxnSpPr/>
          <p:nvPr/>
        </p:nvCxnSpPr>
        <p:spPr>
          <a:xfrm>
            <a:off x="2996488" y="30840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8" name="Google Shape;228;p45"/>
          <p:cNvCxnSpPr/>
          <p:nvPr/>
        </p:nvCxnSpPr>
        <p:spPr>
          <a:xfrm>
            <a:off x="5875713" y="30840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177750"/>
            <a:ext cx="3833085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dirty="0" smtClean="0"/>
              <a:t>Tipos de recursividad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Aplicación de recursividad 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230489595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361</Words>
  <Application>Microsoft Office PowerPoint</Application>
  <PresentationFormat>Presentación en pantalla (16:9)</PresentationFormat>
  <Paragraphs>81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3" baseType="lpstr">
      <vt:lpstr>Tahoma</vt:lpstr>
      <vt:lpstr>Montserrat</vt:lpstr>
      <vt:lpstr>Montserrat ExtraBold</vt:lpstr>
      <vt:lpstr>Times New Roman</vt:lpstr>
      <vt:lpstr>Montserrat ExtraLight</vt:lpstr>
      <vt:lpstr>Arial</vt:lpstr>
      <vt:lpstr>Wingdings</vt:lpstr>
      <vt:lpstr>Futuristic Background by Slidesgo</vt:lpstr>
      <vt:lpstr>RECURSIVIDAD</vt:lpstr>
      <vt:lpstr>CONCEPTO</vt:lpstr>
      <vt:lpstr>La recursividad consiste en funciones que se llaman a sí mismas, evitando el uso de bucles y otros iteradores.</vt:lpstr>
      <vt:lpstr>FUNCIÓN RECURSIVA </vt:lpstr>
      <vt:lpstr>Función Recursiva: Pasos </vt:lpstr>
      <vt:lpstr>Ventajas</vt:lpstr>
      <vt:lpstr>Ventajas de uso de recursividad </vt:lpstr>
      <vt:lpstr>¿Cuándo usar o no usar recursividad?</vt:lpstr>
      <vt:lpstr>Tipos de recursividad</vt:lpstr>
      <vt:lpstr>Recursividad indirecta o mututa</vt:lpstr>
      <vt:lpstr>Recursividad directa</vt:lpstr>
      <vt:lpstr>Ejemplo:  factorial (recursivo)</vt:lpstr>
      <vt:lpstr>Ejemplo</vt:lpstr>
      <vt:lpstr>Solución</vt:lpstr>
      <vt:lpstr>Solución Recursiva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RECURSIVIDAD</dc:title>
  <dc:creator>Camila Venegas</dc:creator>
  <cp:lastModifiedBy>Camila Venegas</cp:lastModifiedBy>
  <cp:revision>9</cp:revision>
  <dcterms:modified xsi:type="dcterms:W3CDTF">2021-01-18T12:33:19Z</dcterms:modified>
</cp:coreProperties>
</file>